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04" r:id="rId1"/>
  </p:sldMasterIdLst>
  <p:sldIdLst>
    <p:sldId id="257" r:id="rId2"/>
    <p:sldId id="259" r:id="rId3"/>
    <p:sldId id="258" r:id="rId4"/>
    <p:sldId id="260" r:id="rId5"/>
    <p:sldId id="262" r:id="rId6"/>
    <p:sldId id="267" r:id="rId7"/>
    <p:sldId id="26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527"/>
    <p:restoredTop sz="95846"/>
  </p:normalViewPr>
  <p:slideViewPr>
    <p:cSldViewPr snapToGrid="0">
      <p:cViewPr varScale="1">
        <p:scale>
          <a:sx n="112" d="100"/>
          <a:sy n="112" d="100"/>
        </p:scale>
        <p:origin x="55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338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0564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62748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188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512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875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404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549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537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381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8048B-57AF-4F53-BC84-8E0A1033FBEC}" type="datetimeFigureOut">
              <a:rPr lang="en-US" smtClean="0"/>
              <a:t>1/10/24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A8A1B-4E1E-43EF-8A39-7D4A3879B9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8616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08048B-57AF-4F53-BC84-8E0A1033FBEC}" type="datetimeFigureOut">
              <a:rPr lang="en-US" smtClean="0"/>
              <a:pPr/>
              <a:t>1/10/24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8A8A1B-4E1E-43EF-8A39-7D4A3879B94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808790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5" r:id="rId1"/>
    <p:sldLayoutId id="2147483806" r:id="rId2"/>
    <p:sldLayoutId id="2147483807" r:id="rId3"/>
    <p:sldLayoutId id="2147483808" r:id="rId4"/>
    <p:sldLayoutId id="2147483809" r:id="rId5"/>
    <p:sldLayoutId id="2147483810" r:id="rId6"/>
    <p:sldLayoutId id="2147483811" r:id="rId7"/>
    <p:sldLayoutId id="2147483812" r:id="rId8"/>
    <p:sldLayoutId id="2147483813" r:id="rId9"/>
    <p:sldLayoutId id="2147483814" r:id="rId10"/>
    <p:sldLayoutId id="214748381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28" name="Rectangle 1027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JOULE - Relay Restaurant Group - Seattle WA Relay Restaurant Group">
            <a:extLst>
              <a:ext uri="{FF2B5EF4-FFF2-40B4-BE49-F238E27FC236}">
                <a16:creationId xmlns:a16="http://schemas.microsoft.com/office/drawing/2014/main" id="{84B38D1B-C29C-3FDC-B53C-1493534F91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50" t="4212" r="31441" b="-1"/>
          <a:stretch/>
        </p:blipFill>
        <p:spPr bwMode="auto">
          <a:xfrm>
            <a:off x="3523488" y="10"/>
            <a:ext cx="866851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33" name="Rectangle 1032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9BEB0EC-59E1-84E2-D04A-D586EAE113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1029" y="1054475"/>
            <a:ext cx="5008419" cy="323780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DOHMH </a:t>
            </a: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NEW YORK CITY RESTAURANT INSPECTION RESULTS</a:t>
            </a:r>
            <a:br>
              <a:rPr lang="en-US" sz="4800" dirty="0">
                <a:solidFill>
                  <a:schemeClr val="bg1"/>
                </a:solidFill>
              </a:rPr>
            </a:b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3788DE-F389-7DF2-D928-7C6BD63F2052}"/>
              </a:ext>
            </a:extLst>
          </p:cNvPr>
          <p:cNvSpPr txBox="1"/>
          <p:nvPr/>
        </p:nvSpPr>
        <p:spPr>
          <a:xfrm>
            <a:off x="531829" y="4583973"/>
            <a:ext cx="1306576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500" dirty="0">
                <a:solidFill>
                  <a:schemeClr val="bg1"/>
                </a:solidFill>
              </a:rPr>
              <a:t>BRENDA VITAL</a:t>
            </a:r>
          </a:p>
        </p:txBody>
      </p:sp>
    </p:spTree>
    <p:extLst>
      <p:ext uri="{BB962C8B-B14F-4D97-AF65-F5344CB8AC3E}">
        <p14:creationId xmlns:p14="http://schemas.microsoft.com/office/powerpoint/2010/main" val="16128170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Yellow question mark">
            <a:extLst>
              <a:ext uri="{FF2B5EF4-FFF2-40B4-BE49-F238E27FC236}">
                <a16:creationId xmlns:a16="http://schemas.microsoft.com/office/drawing/2014/main" id="{AD81A56C-BD97-A48B-30B1-D5691E5935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221" r="5939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tx1"/>
              </a:gs>
              <a:gs pos="33000">
                <a:schemeClr val="tx1">
                  <a:alpha val="64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065EA6E-0ED1-6ECC-EB90-C16828D05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151239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Research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B56B5D-4D51-2AA4-FBDF-464CA2512C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3291840"/>
            <a:ext cx="4551220" cy="3356610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How do inspection grades compare across all 5 boroughs? 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What are the top 10 cuisines across all 5 boroughs?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What are the top 5 restaurants that have the most violations?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Which borough has the most rodent violations?</a:t>
            </a:r>
          </a:p>
          <a:p>
            <a:pPr marL="457200" indent="-457200">
              <a:buAutoNum type="arabicPeriod"/>
            </a:pPr>
            <a:r>
              <a:rPr lang="en-US" sz="2000" dirty="0">
                <a:solidFill>
                  <a:schemeClr val="bg1"/>
                </a:solidFill>
              </a:rPr>
              <a:t>What are the top 5 violations across all boroughs?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04722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DAF1966E-FD40-4A4A-B61B-C4DF7FA05F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47BFA19-D45E-416B-A404-7AF2F3F270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E0105E7-23DB-4CF2-8258-FF47C7620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1CC63D-0BE4-81AF-F734-D9AD609D1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US" sz="4000" dirty="0"/>
              <a:t>DATA SOURCE &amp; MOTIVATION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74B4F7D-14B2-478B-8BF5-01E4E0C5D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C18FAA-05FF-BE6F-9B59-FAB3C78F8D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81943"/>
            <a:ext cx="10168128" cy="3695020"/>
          </a:xfrm>
        </p:spPr>
        <p:txBody>
          <a:bodyPr>
            <a:normAutofit/>
          </a:bodyPr>
          <a:lstStyle/>
          <a:p>
            <a:r>
              <a:rPr lang="en-US" sz="2200" dirty="0"/>
              <a:t>DOHMH New York City Restaurant Inspection Results from NYC Open Data</a:t>
            </a:r>
          </a:p>
          <a:p>
            <a:r>
              <a:rPr lang="en-US" sz="2200" dirty="0"/>
              <a:t>August 1</a:t>
            </a:r>
            <a:r>
              <a:rPr lang="en-US" sz="2200" baseline="30000" dirty="0"/>
              <a:t>st</a:t>
            </a:r>
            <a:r>
              <a:rPr lang="en-US" sz="2200" dirty="0"/>
              <a:t>,2014 – present</a:t>
            </a:r>
          </a:p>
          <a:p>
            <a:pPr lvl="1"/>
            <a:r>
              <a:rPr lang="en-US" sz="2200"/>
              <a:t>Updated daily</a:t>
            </a:r>
          </a:p>
          <a:p>
            <a:r>
              <a:rPr lang="en-US" sz="2200"/>
              <a:t>The </a:t>
            </a:r>
            <a:r>
              <a:rPr lang="en-US" sz="2200" dirty="0"/>
              <a:t>dataset contains 212,000 rows and 27 columns</a:t>
            </a:r>
          </a:p>
          <a:p>
            <a:r>
              <a:rPr lang="en-US" sz="2200" dirty="0"/>
              <a:t>Features included in the dataset:</a:t>
            </a:r>
          </a:p>
          <a:p>
            <a:pPr lvl="1"/>
            <a:r>
              <a:rPr lang="en-US" sz="2200"/>
              <a:t>Name of establishment, street, zip code, borough, type of cuisine, date of inspection, violation description, violation code, grade</a:t>
            </a:r>
          </a:p>
          <a:p>
            <a:pPr marL="457200" lvl="1" indent="0">
              <a:buNone/>
            </a:pPr>
            <a:endParaRPr lang="en-US" sz="2200"/>
          </a:p>
          <a:p>
            <a:r>
              <a:rPr lang="en-US" sz="2200" b="1" u="sng"/>
              <a:t>Motivation</a:t>
            </a:r>
            <a:endParaRPr lang="en-US" sz="2200" b="1" u="sng" dirty="0"/>
          </a:p>
        </p:txBody>
      </p:sp>
    </p:spTree>
    <p:extLst>
      <p:ext uri="{BB962C8B-B14F-4D97-AF65-F5344CB8AC3E}">
        <p14:creationId xmlns:p14="http://schemas.microsoft.com/office/powerpoint/2010/main" val="118043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912E-5799-4375-B892-9491FE2A9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2500"/>
              <a:t>METHODOLOGIES/VISUALIZATION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A01DDB-CE1F-A3AC-5601-D62B23D3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1840" y="2517085"/>
            <a:ext cx="4544762" cy="3602935"/>
          </a:xfrm>
        </p:spPr>
        <p:txBody>
          <a:bodyPr>
            <a:normAutofit/>
          </a:bodyPr>
          <a:lstStyle/>
          <a:p>
            <a:r>
              <a:rPr lang="en-US" sz="1600" dirty="0"/>
              <a:t>Python libraries</a:t>
            </a:r>
          </a:p>
          <a:p>
            <a:pPr lvl="1"/>
            <a:r>
              <a:rPr lang="en-US" sz="1600" dirty="0"/>
              <a:t>Pandas</a:t>
            </a:r>
          </a:p>
          <a:p>
            <a:pPr lvl="1"/>
            <a:r>
              <a:rPr lang="en-US" sz="1600" dirty="0"/>
              <a:t>Matplotlib</a:t>
            </a:r>
          </a:p>
          <a:p>
            <a:pPr lvl="1"/>
            <a:r>
              <a:rPr lang="en-US" sz="1600" dirty="0"/>
              <a:t>Seaborn</a:t>
            </a:r>
          </a:p>
          <a:p>
            <a:r>
              <a:rPr lang="en-US" sz="1600" dirty="0"/>
              <a:t>Types of visualizations</a:t>
            </a:r>
          </a:p>
          <a:p>
            <a:pPr lvl="1"/>
            <a:r>
              <a:rPr lang="en-US" sz="1600" dirty="0"/>
              <a:t>Bar graph/horizontal bar graph</a:t>
            </a:r>
          </a:p>
          <a:p>
            <a:r>
              <a:rPr lang="en-US" sz="1600" dirty="0"/>
              <a:t>Data cleaning &amp; transformations</a:t>
            </a:r>
          </a:p>
          <a:p>
            <a:pPr lvl="1"/>
            <a:r>
              <a:rPr lang="en-US" sz="1600" dirty="0"/>
              <a:t>Dropping rows with N/A values</a:t>
            </a:r>
          </a:p>
          <a:p>
            <a:pPr lvl="1"/>
            <a:r>
              <a:rPr lang="en-US" sz="1600" dirty="0"/>
              <a:t>Dropping columns</a:t>
            </a:r>
          </a:p>
          <a:p>
            <a:pPr lvl="1"/>
            <a:r>
              <a:rPr lang="en-US" sz="1600" dirty="0"/>
              <a:t>Renaming columns</a:t>
            </a:r>
          </a:p>
          <a:p>
            <a:pPr lvl="1"/>
            <a:r>
              <a:rPr lang="en-US" sz="1600" dirty="0"/>
              <a:t>Creating new </a:t>
            </a:r>
            <a:r>
              <a:rPr lang="en-US" sz="1600" dirty="0" err="1"/>
              <a:t>dataframes</a:t>
            </a:r>
            <a:endParaRPr lang="en-US" sz="1600" dirty="0"/>
          </a:p>
          <a:p>
            <a:pPr lvl="1"/>
            <a:r>
              <a:rPr lang="en-US" sz="1600" dirty="0"/>
              <a:t>Simple statistics</a:t>
            </a:r>
          </a:p>
          <a:p>
            <a:pPr lvl="1"/>
            <a:endParaRPr lang="en-US" sz="1600" dirty="0"/>
          </a:p>
          <a:p>
            <a:pPr marL="0" indent="0">
              <a:buNone/>
            </a:pPr>
            <a:endParaRPr lang="en-US" sz="1600" dirty="0"/>
          </a:p>
        </p:txBody>
      </p:sp>
      <p:pic>
        <p:nvPicPr>
          <p:cNvPr id="13" name="Picture 12" descr="A graph of a number of bars&#10;&#10;Description automatically generated with medium confidence">
            <a:extLst>
              <a:ext uri="{FF2B5EF4-FFF2-40B4-BE49-F238E27FC236}">
                <a16:creationId xmlns:a16="http://schemas.microsoft.com/office/drawing/2014/main" id="{89561CEF-9399-54E0-2862-3A727DB4768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10380" y="1838856"/>
            <a:ext cx="7772400" cy="4778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9828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912E-5799-4375-B892-9491FE2A9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2500" dirty="0"/>
              <a:t>VISUALIZATIONS CONTINUED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C23E3B9-5ABF-58B3-E2B0-E9A5DAA90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1462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 descr="A graph of a number of different cuisines&#10;&#10;Description automatically generated">
            <a:extLst>
              <a:ext uri="{FF2B5EF4-FFF2-40B4-BE49-F238E27FC236}">
                <a16:creationId xmlns:a16="http://schemas.microsoft.com/office/drawing/2014/main" id="{398A4DD8-59ED-6E79-B749-B744AFFA87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36" y="2205990"/>
            <a:ext cx="6230963" cy="4524235"/>
          </a:xfrm>
          <a:prstGeom prst="rect">
            <a:avLst/>
          </a:prstGeom>
        </p:spPr>
      </p:pic>
      <p:pic>
        <p:nvPicPr>
          <p:cNvPr id="9" name="Picture 8" descr="A graph of a bar chart&#10;&#10;Description automatically generated with medium confidence">
            <a:extLst>
              <a:ext uri="{FF2B5EF4-FFF2-40B4-BE49-F238E27FC236}">
                <a16:creationId xmlns:a16="http://schemas.microsoft.com/office/drawing/2014/main" id="{6FEC86AF-C764-A66A-4146-6F9BF9F44E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3200" y="2205990"/>
            <a:ext cx="5472723" cy="4524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263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C912E-5799-4375-B892-9491FE2A90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1840" y="1138265"/>
            <a:ext cx="4544762" cy="1401183"/>
          </a:xfrm>
        </p:spPr>
        <p:txBody>
          <a:bodyPr anchor="t">
            <a:normAutofit/>
          </a:bodyPr>
          <a:lstStyle/>
          <a:p>
            <a:r>
              <a:rPr lang="en-US" sz="2500" dirty="0"/>
              <a:t>VISUALIZATIONS CONTINUED</a:t>
            </a:r>
          </a:p>
        </p:txBody>
      </p:sp>
      <p:pic>
        <p:nvPicPr>
          <p:cNvPr id="4" name="Picture 3" descr="A graph with red bars&#10;&#10;Description automatically generated with medium confidence">
            <a:extLst>
              <a:ext uri="{FF2B5EF4-FFF2-40B4-BE49-F238E27FC236}">
                <a16:creationId xmlns:a16="http://schemas.microsoft.com/office/drawing/2014/main" id="{6D6B5EF8-FAF5-698A-9A5F-BED168398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32" y="2171927"/>
            <a:ext cx="6065868" cy="4509330"/>
          </a:xfrm>
          <a:prstGeom prst="rect">
            <a:avLst/>
          </a:prstGeom>
        </p:spPr>
      </p:pic>
      <p:pic>
        <p:nvPicPr>
          <p:cNvPr id="6" name="Picture 5" descr="A graph of a number of people&#10;&#10;Description automatically generated">
            <a:extLst>
              <a:ext uri="{FF2B5EF4-FFF2-40B4-BE49-F238E27FC236}">
                <a16:creationId xmlns:a16="http://schemas.microsoft.com/office/drawing/2014/main" id="{F00B0E56-A02A-E5A2-FA8D-342F5D7841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3226" y="2171927"/>
            <a:ext cx="5648942" cy="4509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10775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Slide Background">
            <a:extLst>
              <a:ext uri="{FF2B5EF4-FFF2-40B4-BE49-F238E27FC236}">
                <a16:creationId xmlns:a16="http://schemas.microsoft.com/office/drawing/2014/main" id="{9F7D5CDA-D291-4307-BF55-1381FED296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7" name="Picture 26" descr="Magnifying glass showing decling performance">
            <a:extLst>
              <a:ext uri="{FF2B5EF4-FFF2-40B4-BE49-F238E27FC236}">
                <a16:creationId xmlns:a16="http://schemas.microsoft.com/office/drawing/2014/main" id="{01B10180-1AB9-6833-297F-1304BA89E8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085" r="35649" b="-1"/>
          <a:stretch/>
        </p:blipFill>
        <p:spPr>
          <a:xfrm>
            <a:off x="6103027" y="10"/>
            <a:ext cx="6088971" cy="6857990"/>
          </a:xfrm>
          <a:prstGeom prst="rect">
            <a:avLst/>
          </a:prstGeom>
        </p:spPr>
      </p:pic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59B296B9-C5A5-4E4F-9B60-C907B5F146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6858000"/>
          </a:xfrm>
          <a:prstGeom prst="rect">
            <a:avLst/>
          </a:prstGeom>
          <a:ln>
            <a:noFill/>
          </a:ln>
          <a:effectLst>
            <a:outerShdw blurRad="889000" dist="406400" dir="21540000" sx="90000" sy="90000" algn="t" rotWithShape="0">
              <a:srgbClr val="000000">
                <a:alpha val="2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D0300FD3-5AF1-6305-15FA-9078072672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103025" cy="2285995"/>
          </a:xfrm>
          <a:prstGeom prst="rect">
            <a:avLst/>
          </a:prstGeom>
          <a:ln>
            <a:noFill/>
          </a:ln>
          <a:effectLst>
            <a:outerShdw blurRad="254000" dist="127000" dir="5460000" sx="92000" sy="92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1CC63D-0BE4-81AF-F734-D9AD609D1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0497" y="441475"/>
            <a:ext cx="5501673" cy="1628970"/>
          </a:xfrm>
        </p:spPr>
        <p:txBody>
          <a:bodyPr anchor="ctr">
            <a:normAutofit/>
          </a:bodyPr>
          <a:lstStyle/>
          <a:p>
            <a:r>
              <a:rPr lang="en-US" sz="4000" dirty="0"/>
              <a:t>FINDINGS &amp; FURTHER THOUGHTS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717AB71-4EA7-B188-69E6-E9D6DFFF57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8862" y="2070445"/>
            <a:ext cx="4305300" cy="4351338"/>
          </a:xfrm>
        </p:spPr>
        <p:txBody>
          <a:bodyPr/>
          <a:lstStyle/>
          <a:p>
            <a:r>
              <a:rPr lang="en-US" sz="2000" dirty="0"/>
              <a:t>Most restaurants across the boroughs were given an A for inspection.</a:t>
            </a:r>
          </a:p>
          <a:p>
            <a:r>
              <a:rPr lang="en-US" sz="2000" dirty="0"/>
              <a:t>“American” food was a top choice for  cuisine</a:t>
            </a:r>
          </a:p>
          <a:p>
            <a:r>
              <a:rPr lang="en-US" sz="2000" dirty="0"/>
              <a:t>Dunkin Donuts was the restaurant with the most violations</a:t>
            </a:r>
          </a:p>
          <a:p>
            <a:endParaRPr lang="en-US" sz="2000" dirty="0"/>
          </a:p>
          <a:p>
            <a:r>
              <a:rPr lang="en-US" sz="2000" dirty="0"/>
              <a:t>Flawed data?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61363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10181</TotalTime>
  <Words>207</Words>
  <Application>Microsoft Macintosh PowerPoint</Application>
  <PresentationFormat>Widescreen</PresentationFormat>
  <Paragraphs>38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DOHMH  NEW YORK CITY RESTAURANT INSPECTION RESULTS </vt:lpstr>
      <vt:lpstr>Research Questions</vt:lpstr>
      <vt:lpstr>DATA SOURCE &amp; MOTIVATION</vt:lpstr>
      <vt:lpstr>METHODOLOGIES/VISUALIZATION</vt:lpstr>
      <vt:lpstr>VISUALIZATIONS CONTINUED</vt:lpstr>
      <vt:lpstr>VISUALIZATIONS CONTINUED</vt:lpstr>
      <vt:lpstr>FINDINGS &amp; FURTHER THOUGHTS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DOHMH  NEW YORK CITY RESTAURANT INSPECTION RESULTS </dc:title>
  <dc:creator>Brenda Vital</dc:creator>
  <cp:lastModifiedBy>Brenda Vital</cp:lastModifiedBy>
  <cp:revision>4</cp:revision>
  <dcterms:created xsi:type="dcterms:W3CDTF">2024-01-10T00:49:55Z</dcterms:created>
  <dcterms:modified xsi:type="dcterms:W3CDTF">2024-01-17T02:39:03Z</dcterms:modified>
</cp:coreProperties>
</file>

<file path=docProps/thumbnail.jpeg>
</file>